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C861F9F1-949F-42A2-8237-D9ADE9E9F4C3}" type="datetimeFigureOut">
              <a:rPr lang="ru-RU" smtClean="0"/>
              <a:t>21.11.2022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5087768D-0C15-4F08-B31F-72E2D7A4B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9220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1F9F1-949F-42A2-8237-D9ADE9E9F4C3}" type="datetimeFigureOut">
              <a:rPr lang="ru-RU" smtClean="0"/>
              <a:t>21.11.2022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7768D-0C15-4F08-B31F-72E2D7A4B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4954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861F9F1-949F-42A2-8237-D9ADE9E9F4C3}" type="datetimeFigureOut">
              <a:rPr lang="ru-RU" smtClean="0"/>
              <a:t>21.11.2022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5087768D-0C15-4F08-B31F-72E2D7A4B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26010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861F9F1-949F-42A2-8237-D9ADE9E9F4C3}" type="datetimeFigureOut">
              <a:rPr lang="ru-RU" smtClean="0"/>
              <a:t>21.11.2022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5087768D-0C15-4F08-B31F-72E2D7A4BD65}" type="slidenum">
              <a:rPr lang="ru-RU" smtClean="0"/>
              <a:t>‹#›</a:t>
            </a:fld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598780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861F9F1-949F-42A2-8237-D9ADE9E9F4C3}" type="datetimeFigureOut">
              <a:rPr lang="ru-RU" smtClean="0"/>
              <a:t>21.11.2022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5087768D-0C15-4F08-B31F-72E2D7A4B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14870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1F9F1-949F-42A2-8237-D9ADE9E9F4C3}" type="datetimeFigureOut">
              <a:rPr lang="ru-RU" smtClean="0"/>
              <a:t>21.11.2022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7768D-0C15-4F08-B31F-72E2D7A4B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16335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1F9F1-949F-42A2-8237-D9ADE9E9F4C3}" type="datetimeFigureOut">
              <a:rPr lang="ru-RU" smtClean="0"/>
              <a:t>21.11.2022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7768D-0C15-4F08-B31F-72E2D7A4B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06920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1F9F1-949F-42A2-8237-D9ADE9E9F4C3}" type="datetimeFigureOut">
              <a:rPr lang="ru-RU" smtClean="0"/>
              <a:t>21.11.2022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7768D-0C15-4F08-B31F-72E2D7A4B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7620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861F9F1-949F-42A2-8237-D9ADE9E9F4C3}" type="datetimeFigureOut">
              <a:rPr lang="ru-RU" smtClean="0"/>
              <a:t>21.11.2022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5087768D-0C15-4F08-B31F-72E2D7A4B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3480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1F9F1-949F-42A2-8237-D9ADE9E9F4C3}" type="datetimeFigureOut">
              <a:rPr lang="ru-RU" smtClean="0"/>
              <a:t>21.11.2022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7768D-0C15-4F08-B31F-72E2D7A4B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203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861F9F1-949F-42A2-8237-D9ADE9E9F4C3}" type="datetimeFigureOut">
              <a:rPr lang="ru-RU" smtClean="0"/>
              <a:t>21.11.2022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5087768D-0C15-4F08-B31F-72E2D7A4B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8990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1F9F1-949F-42A2-8237-D9ADE9E9F4C3}" type="datetimeFigureOut">
              <a:rPr lang="ru-RU" smtClean="0"/>
              <a:t>21.11.2022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7768D-0C15-4F08-B31F-72E2D7A4B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6892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1F9F1-949F-42A2-8237-D9ADE9E9F4C3}" type="datetimeFigureOut">
              <a:rPr lang="ru-RU" smtClean="0"/>
              <a:t>21.11.2022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7768D-0C15-4F08-B31F-72E2D7A4B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02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1F9F1-949F-42A2-8237-D9ADE9E9F4C3}" type="datetimeFigureOut">
              <a:rPr lang="ru-RU" smtClean="0"/>
              <a:t>21.11.2022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7768D-0C15-4F08-B31F-72E2D7A4B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1049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1F9F1-949F-42A2-8237-D9ADE9E9F4C3}" type="datetimeFigureOut">
              <a:rPr lang="ru-RU" smtClean="0"/>
              <a:t>21.11.2022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7768D-0C15-4F08-B31F-72E2D7A4B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5548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1F9F1-949F-42A2-8237-D9ADE9E9F4C3}" type="datetimeFigureOut">
              <a:rPr lang="ru-RU" smtClean="0"/>
              <a:t>21.11.2022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7768D-0C15-4F08-B31F-72E2D7A4B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5720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1F9F1-949F-42A2-8237-D9ADE9E9F4C3}" type="datetimeFigureOut">
              <a:rPr lang="ru-RU" smtClean="0"/>
              <a:t>21.11.2022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87768D-0C15-4F08-B31F-72E2D7A4B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1918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1F9F1-949F-42A2-8237-D9ADE9E9F4C3}" type="datetimeFigureOut">
              <a:rPr lang="ru-RU" smtClean="0"/>
              <a:t>21.11.2022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87768D-0C15-4F08-B31F-72E2D7A4BD6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08749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3F9078-1194-4579-82B2-AC1DDC4673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5989" y="1803405"/>
            <a:ext cx="9448800" cy="1825096"/>
          </a:xfrm>
        </p:spPr>
        <p:txBody>
          <a:bodyPr/>
          <a:lstStyle/>
          <a:p>
            <a:r>
              <a:rPr lang="ru-RU" dirty="0"/>
              <a:t>Проект</a:t>
            </a:r>
            <a:br>
              <a:rPr lang="ru-RU" dirty="0"/>
            </a:br>
            <a:r>
              <a:rPr lang="ru-RU" dirty="0"/>
              <a:t>Игра «Змейка»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88001B9-CA45-4A66-9EBE-405C6F0299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Цель - создать игру на языке </a:t>
            </a:r>
            <a:r>
              <a:rPr lang="en-US" dirty="0"/>
              <a:t>Java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00912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2A5B25-CD3F-491F-A85A-4D933414C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ru-RU" sz="4000" dirty="0"/>
              <a:t>Вызов метода </a:t>
            </a:r>
            <a:r>
              <a:rPr lang="en-US" altLang="ru-RU" sz="4000" dirty="0" err="1"/>
              <a:t>gameOver</a:t>
            </a:r>
            <a:r>
              <a:rPr lang="en-US" altLang="ru-RU" sz="4000" dirty="0"/>
              <a:t>(g)</a:t>
            </a:r>
            <a:br>
              <a:rPr lang="ru-RU" altLang="ru-RU" sz="4000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77A5F8-BB75-49C0-8600-535F5C8BE4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2098964" cy="4024125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E9F7E20-E58B-4318-96EA-5F40245962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82291" y="2194559"/>
            <a:ext cx="7723909" cy="4024125"/>
          </a:xfrm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ru-RU" dirty="0"/>
              <a:t>If (running){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ru-RU" dirty="0"/>
              <a:t>Сетка игрового поля</a:t>
            </a:r>
            <a:endParaRPr kumimoji="0" lang="en-US" altLang="ru-RU" sz="2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Яблоко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Змейка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}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</a:rPr>
              <a:t>else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 {</a:t>
            </a:r>
            <a:b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</a:rPr>
              <a:t>gameOver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(g);</a:t>
            </a:r>
            <a:endParaRPr kumimoji="0" lang="ru-RU" altLang="ru-RU" sz="4800" b="0" i="0" u="none" strike="noStrike" cap="none" normalizeH="0" baseline="0" dirty="0">
              <a:ln>
                <a:noFill/>
              </a:ln>
              <a:effectLst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15897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8F4A9D-DC35-47BA-90EE-642AAB409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 </a:t>
            </a:r>
            <a:r>
              <a:rPr lang="en-US" dirty="0" err="1"/>
              <a:t>gameOver</a:t>
            </a:r>
            <a:r>
              <a:rPr lang="en-US" dirty="0"/>
              <a:t>()</a:t>
            </a:r>
            <a:endParaRPr lang="ru-RU" dirty="0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2693970C-B01D-4454-93D6-DBF6392A335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984" y="1658071"/>
            <a:ext cx="2576616" cy="3142529"/>
          </a:xfrm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877CD24C-ADF7-4B89-A6A0-060E43E6C7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55819" y="1861416"/>
            <a:ext cx="8250382" cy="4691783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public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void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gameOver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(Graphics g) {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g.setColor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Color.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blue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g.setFont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new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Font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("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Segoe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print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",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Font.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ITALIC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+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Font.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BOLD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,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SCREEN_WEIGTH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/ 10));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FontMetrics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metrics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getFontMetrics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g.getFont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g.drawString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("Игра закончена", (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SCREEN_WEIGTH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-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metrics.stringWidth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("Игра закончена")) / 2,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SCREEN_HEIGHT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/ 2);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g.setColor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Color.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blue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g.setFont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new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Font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("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Segoe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print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",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Font.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ITALIC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+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Font.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BOLD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,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SCREEN_WEIGTH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/ 10));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FontMetrics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metrics1 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getFontMetrics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g.getFont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g.drawString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("Счет" + 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applesEaten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, (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SCREEN_WEIGTH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- metrics1.stringWidth("Счет" + 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applesEaten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)) / 2,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SCREEN_HEIGHT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- 200);</a:t>
            </a:r>
            <a:endParaRPr kumimoji="0" lang="ru-RU" altLang="ru-RU" sz="4800" b="0" i="0" u="none" strike="noStrike" cap="none" normalizeH="0" baseline="0" dirty="0">
              <a:ln>
                <a:noFill/>
              </a:ln>
              <a:effectLst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60626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DBA78C-2A4D-45D6-9890-B2A00E84B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нового яблока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E1A850D-FCE9-4E47-AA20-40763B984E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1780309" cy="4024125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419C80-DA67-4233-8C2E-5AA3326F2C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895600" y="2194558"/>
            <a:ext cx="7834745" cy="4024125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Метод </a:t>
            </a:r>
            <a:r>
              <a:rPr lang="en-US" dirty="0" err="1"/>
              <a:t>newApple</a:t>
            </a:r>
            <a:r>
              <a:rPr lang="en-US" dirty="0"/>
              <a:t>()</a:t>
            </a:r>
            <a:endParaRPr lang="ru-RU" dirty="0"/>
          </a:p>
          <a:p>
            <a:pPr marL="0" indent="0">
              <a:lnSpc>
                <a:spcPct val="150000"/>
              </a:lnSpc>
              <a:buNone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public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void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newApple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() {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appleX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= 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random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.nextInt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) (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SCREEN_WEIGTH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/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UNIT_SIZE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)) *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UNIT_SIZE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appleY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= 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random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.nextInt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) (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SCREEN_HEIGHT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/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UNIT_SIZE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)) *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UNIT_SIZE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}</a:t>
            </a:r>
            <a:endParaRPr kumimoji="0" lang="ru-RU" altLang="ru-RU" sz="48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168410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AC51A9-5DCE-4426-B491-05D181C46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Метод перемещения змейки </a:t>
            </a:r>
            <a:r>
              <a:rPr lang="en-US" dirty="0"/>
              <a:t>move()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4F4FA50-ED39-4AA7-8B80-C26B2F8885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1170709" cy="4024125"/>
          </a:xfrm>
        </p:spPr>
        <p:txBody>
          <a:bodyPr>
            <a:normAutofit fontScale="70000" lnSpcReduction="20000"/>
          </a:bodyPr>
          <a:lstStyle/>
          <a:p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A40378E-2BAD-49C6-B530-5BB95615F1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04655" y="1856509"/>
            <a:ext cx="8901545" cy="4779818"/>
          </a:xfrm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public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void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move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() { 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for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i = 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bodyParts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; i &gt; 0; i--) {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x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[i] =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x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[i - 1];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y[i] = y[i - 1];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}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switch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(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direction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) {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case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'U':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    y[0] = y[0] -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UNIT_SIZE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break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case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'D':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    y[0] = y[0] +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UNIT_SIZE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break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case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'L':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   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x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[0] =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x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[0] -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UNIT_SIZE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break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case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'R':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   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x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[0] =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x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[0] +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UNIT_SIZE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break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;</a:t>
            </a:r>
            <a:endParaRPr lang="ru-RU" sz="2400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61284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1258FE-A685-4BEA-9DAE-D0F8ABAF8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00" y="376445"/>
            <a:ext cx="8610600" cy="1293028"/>
          </a:xfrm>
        </p:spPr>
        <p:txBody>
          <a:bodyPr/>
          <a:lstStyle/>
          <a:p>
            <a:r>
              <a:rPr lang="ru-RU" dirty="0"/>
              <a:t>Класс управления змейкой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59A6AC8-CCE1-4956-9699-78FC812857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0" y="1399309"/>
            <a:ext cx="5410200" cy="5237018"/>
          </a:xfrm>
        </p:spPr>
        <p:txBody>
          <a:bodyPr>
            <a:no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ru-RU" altLang="ru-RU" sz="1600" dirty="0"/>
              <a:t>public </a:t>
            </a:r>
            <a:r>
              <a:rPr lang="ru-RU" altLang="ru-RU" sz="1600" dirty="0" err="1"/>
              <a:t>class</a:t>
            </a:r>
            <a:r>
              <a:rPr lang="ru-RU" altLang="ru-RU" sz="1600" dirty="0"/>
              <a:t> </a:t>
            </a:r>
            <a:r>
              <a:rPr lang="ru-RU" altLang="ru-RU" sz="1600" dirty="0" err="1"/>
              <a:t>MyKeyAdapter</a:t>
            </a:r>
            <a:r>
              <a:rPr lang="ru-RU" altLang="ru-RU" sz="1600" dirty="0"/>
              <a:t> </a:t>
            </a:r>
            <a:r>
              <a:rPr lang="ru-RU" altLang="ru-RU" sz="1600" dirty="0" err="1"/>
              <a:t>extends</a:t>
            </a:r>
            <a:r>
              <a:rPr lang="ru-RU" altLang="ru-RU" sz="1600" dirty="0"/>
              <a:t> </a:t>
            </a:r>
            <a:r>
              <a:rPr lang="ru-RU" altLang="ru-RU" sz="1600" dirty="0" err="1"/>
              <a:t>KeyAdapter</a:t>
            </a:r>
            <a:r>
              <a:rPr lang="ru-RU" altLang="ru-RU" sz="1600" dirty="0"/>
              <a:t> {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ru-RU" altLang="ru-RU" sz="1600" dirty="0"/>
              <a:t>    public </a:t>
            </a:r>
            <a:r>
              <a:rPr lang="ru-RU" altLang="ru-RU" sz="1600" dirty="0" err="1"/>
              <a:t>void</a:t>
            </a:r>
            <a:r>
              <a:rPr lang="ru-RU" altLang="ru-RU" sz="1600" dirty="0"/>
              <a:t> </a:t>
            </a:r>
            <a:r>
              <a:rPr lang="ru-RU" altLang="ru-RU" sz="1600" dirty="0" err="1"/>
              <a:t>keyPressed</a:t>
            </a:r>
            <a:r>
              <a:rPr lang="ru-RU" altLang="ru-RU" sz="1600" dirty="0"/>
              <a:t>(</a:t>
            </a:r>
            <a:r>
              <a:rPr lang="ru-RU" altLang="ru-RU" sz="1600" dirty="0" err="1"/>
              <a:t>KeyEvent</a:t>
            </a:r>
            <a:r>
              <a:rPr lang="ru-RU" altLang="ru-RU" sz="1600" dirty="0"/>
              <a:t> e) {// метод нажатия кнопок</a:t>
            </a:r>
            <a:br>
              <a:rPr lang="ru-RU" altLang="ru-RU" sz="1600" dirty="0"/>
            </a:br>
            <a:r>
              <a:rPr lang="ru-RU" altLang="ru-RU" sz="1600" dirty="0"/>
              <a:t>        </a:t>
            </a:r>
            <a:r>
              <a:rPr lang="ru-RU" altLang="ru-RU" sz="1600" dirty="0" err="1"/>
              <a:t>switch</a:t>
            </a:r>
            <a:r>
              <a:rPr lang="ru-RU" altLang="ru-RU" sz="1600" dirty="0"/>
              <a:t> (</a:t>
            </a:r>
            <a:r>
              <a:rPr lang="ru-RU" altLang="ru-RU" sz="1600" dirty="0" err="1"/>
              <a:t>e.getKeyCode</a:t>
            </a:r>
            <a:r>
              <a:rPr lang="ru-RU" altLang="ru-RU" sz="1600" dirty="0"/>
              <a:t>()) {</a:t>
            </a:r>
            <a:r>
              <a:rPr lang="en-US" altLang="ru-RU" sz="1600" dirty="0"/>
              <a:t>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altLang="ru-RU" sz="1600" dirty="0"/>
              <a:t>Метод </a:t>
            </a:r>
            <a:r>
              <a:rPr lang="ru-RU" altLang="ru-RU" sz="1600" dirty="0" err="1"/>
              <a:t>e.g</a:t>
            </a:r>
            <a:r>
              <a:rPr lang="en-US" altLang="ru-RU" sz="1600" dirty="0"/>
              <a:t>et</a:t>
            </a:r>
            <a:r>
              <a:rPr lang="ru-RU" altLang="ru-RU" sz="1600" dirty="0" err="1"/>
              <a:t>KeyCode</a:t>
            </a:r>
            <a:r>
              <a:rPr lang="ru-RU" altLang="ru-RU" sz="1600" dirty="0"/>
              <a:t>() возвращает виртуальный код клавиши</a:t>
            </a:r>
            <a:endParaRPr lang="en-US" altLang="ru-RU" sz="1600" dirty="0"/>
          </a:p>
          <a:p>
            <a:pPr marL="0" indent="0">
              <a:lnSpc>
                <a:spcPct val="120000"/>
              </a:lnSpc>
              <a:buNone/>
            </a:pPr>
            <a:r>
              <a:rPr lang="ru-RU" altLang="ru-RU" sz="1600" dirty="0"/>
              <a:t>//Движение влево</a:t>
            </a:r>
            <a:br>
              <a:rPr lang="ru-RU" altLang="ru-RU" sz="1600" dirty="0"/>
            </a:br>
            <a:r>
              <a:rPr lang="ru-RU" altLang="ru-RU" sz="1600" dirty="0"/>
              <a:t>            </a:t>
            </a:r>
            <a:r>
              <a:rPr lang="ru-RU" altLang="ru-RU" sz="1600" dirty="0" err="1"/>
              <a:t>case</a:t>
            </a:r>
            <a:r>
              <a:rPr lang="ru-RU" altLang="ru-RU" sz="1600" dirty="0"/>
              <a:t> </a:t>
            </a:r>
            <a:r>
              <a:rPr lang="ru-RU" altLang="ru-RU" sz="1600" dirty="0" err="1"/>
              <a:t>KeyEvent.</a:t>
            </a:r>
            <a:r>
              <a:rPr lang="ru-RU" altLang="ru-RU" sz="1600" i="1" dirty="0" err="1"/>
              <a:t>VK_LEFT</a:t>
            </a:r>
            <a:r>
              <a:rPr lang="ru-RU" altLang="ru-RU" sz="1600" dirty="0"/>
              <a:t>:</a:t>
            </a:r>
            <a:br>
              <a:rPr lang="ru-RU" altLang="ru-RU" sz="1600" dirty="0"/>
            </a:br>
            <a:r>
              <a:rPr lang="ru-RU" altLang="ru-RU" sz="1600" dirty="0"/>
              <a:t>                </a:t>
            </a:r>
            <a:r>
              <a:rPr lang="ru-RU" altLang="ru-RU" sz="1600" dirty="0" err="1"/>
              <a:t>if</a:t>
            </a:r>
            <a:r>
              <a:rPr lang="ru-RU" altLang="ru-RU" sz="1600" dirty="0"/>
              <a:t> (</a:t>
            </a:r>
            <a:r>
              <a:rPr lang="ru-RU" altLang="ru-RU" sz="1600" i="1" dirty="0" err="1"/>
              <a:t>direction</a:t>
            </a:r>
            <a:r>
              <a:rPr lang="ru-RU" altLang="ru-RU" sz="1600" i="1" dirty="0"/>
              <a:t> </a:t>
            </a:r>
            <a:r>
              <a:rPr lang="ru-RU" altLang="ru-RU" sz="1600" dirty="0"/>
              <a:t>!= 'R') {</a:t>
            </a:r>
            <a:br>
              <a:rPr lang="ru-RU" altLang="ru-RU" sz="1600" dirty="0"/>
            </a:br>
            <a:r>
              <a:rPr lang="ru-RU" altLang="ru-RU" sz="1600" dirty="0"/>
              <a:t>                    </a:t>
            </a:r>
            <a:r>
              <a:rPr lang="ru-RU" altLang="ru-RU" sz="1600" i="1" dirty="0" err="1"/>
              <a:t>direction</a:t>
            </a:r>
            <a:r>
              <a:rPr lang="ru-RU" altLang="ru-RU" sz="1600" i="1" dirty="0"/>
              <a:t> </a:t>
            </a:r>
            <a:r>
              <a:rPr lang="ru-RU" altLang="ru-RU" sz="1600" dirty="0"/>
              <a:t>= 'L';</a:t>
            </a:r>
            <a:br>
              <a:rPr lang="ru-RU" altLang="ru-RU" sz="1600" dirty="0"/>
            </a:br>
            <a:r>
              <a:rPr lang="ru-RU" altLang="ru-RU" sz="1600" dirty="0"/>
              <a:t>                }</a:t>
            </a:r>
            <a:br>
              <a:rPr lang="ru-RU" altLang="ru-RU" sz="1600" dirty="0"/>
            </a:br>
            <a:r>
              <a:rPr lang="ru-RU" altLang="ru-RU" sz="1600" dirty="0"/>
              <a:t>                </a:t>
            </a:r>
            <a:r>
              <a:rPr lang="ru-RU" altLang="ru-RU" sz="1600" dirty="0" err="1"/>
              <a:t>break</a:t>
            </a:r>
            <a:r>
              <a:rPr lang="ru-RU" altLang="ru-RU" sz="1600" dirty="0"/>
              <a:t>;</a:t>
            </a:r>
            <a:endParaRPr lang="en-US" altLang="ru-RU" sz="1600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EDC552F-7173-4351-8970-56239784BE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6110" y="1399309"/>
            <a:ext cx="5230090" cy="5237018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ru-RU" altLang="ru-RU" sz="2800" dirty="0"/>
              <a:t>//Движение вправо</a:t>
            </a:r>
            <a:br>
              <a:rPr lang="ru-RU" altLang="ru-RU" sz="2800" dirty="0"/>
            </a:br>
            <a:r>
              <a:rPr lang="ru-RU" altLang="ru-RU" sz="2800" dirty="0"/>
              <a:t>            </a:t>
            </a:r>
            <a:r>
              <a:rPr lang="ru-RU" altLang="ru-RU" sz="2800" dirty="0" err="1"/>
              <a:t>case</a:t>
            </a:r>
            <a:r>
              <a:rPr lang="ru-RU" altLang="ru-RU" sz="2800" dirty="0"/>
              <a:t> </a:t>
            </a:r>
            <a:r>
              <a:rPr lang="ru-RU" altLang="ru-RU" sz="2800" dirty="0" err="1"/>
              <a:t>KeyEvent.</a:t>
            </a:r>
            <a:r>
              <a:rPr lang="ru-RU" altLang="ru-RU" sz="2800" i="1" dirty="0" err="1"/>
              <a:t>VK_RIGHT</a:t>
            </a:r>
            <a:r>
              <a:rPr lang="ru-RU" altLang="ru-RU" sz="2800" dirty="0"/>
              <a:t>:</a:t>
            </a:r>
            <a:br>
              <a:rPr lang="ru-RU" altLang="ru-RU" sz="2800" dirty="0"/>
            </a:br>
            <a:r>
              <a:rPr lang="ru-RU" altLang="ru-RU" sz="2800" dirty="0"/>
              <a:t>                </a:t>
            </a:r>
            <a:r>
              <a:rPr lang="ru-RU" altLang="ru-RU" sz="2800" dirty="0" err="1"/>
              <a:t>if</a:t>
            </a:r>
            <a:r>
              <a:rPr lang="ru-RU" altLang="ru-RU" sz="2800" dirty="0"/>
              <a:t> (</a:t>
            </a:r>
            <a:r>
              <a:rPr lang="ru-RU" altLang="ru-RU" sz="2800" i="1" dirty="0" err="1"/>
              <a:t>direction</a:t>
            </a:r>
            <a:r>
              <a:rPr lang="ru-RU" altLang="ru-RU" sz="2800" i="1" dirty="0"/>
              <a:t> </a:t>
            </a:r>
            <a:r>
              <a:rPr lang="ru-RU" altLang="ru-RU" sz="2800" dirty="0"/>
              <a:t>!= 'L') {</a:t>
            </a:r>
            <a:br>
              <a:rPr lang="ru-RU" altLang="ru-RU" sz="2800" dirty="0"/>
            </a:br>
            <a:r>
              <a:rPr lang="ru-RU" altLang="ru-RU" sz="2800" dirty="0"/>
              <a:t>                    </a:t>
            </a:r>
            <a:r>
              <a:rPr lang="ru-RU" altLang="ru-RU" sz="2800" i="1" dirty="0" err="1"/>
              <a:t>direction</a:t>
            </a:r>
            <a:r>
              <a:rPr lang="ru-RU" altLang="ru-RU" sz="2800" i="1" dirty="0"/>
              <a:t> </a:t>
            </a:r>
            <a:r>
              <a:rPr lang="ru-RU" altLang="ru-RU" sz="2800" dirty="0"/>
              <a:t>= 'R';</a:t>
            </a:r>
            <a:br>
              <a:rPr lang="ru-RU" altLang="ru-RU" sz="2800" dirty="0"/>
            </a:br>
            <a:r>
              <a:rPr lang="ru-RU" altLang="ru-RU" sz="2800" dirty="0"/>
              <a:t>                }</a:t>
            </a:r>
            <a:br>
              <a:rPr lang="ru-RU" altLang="ru-RU" sz="2800" dirty="0"/>
            </a:br>
            <a:r>
              <a:rPr lang="ru-RU" altLang="ru-RU" sz="2800" dirty="0"/>
              <a:t>                </a:t>
            </a:r>
            <a:r>
              <a:rPr lang="ru-RU" altLang="ru-RU" sz="2800" dirty="0" err="1"/>
              <a:t>break</a:t>
            </a:r>
            <a:r>
              <a:rPr lang="ru-RU" altLang="ru-RU" sz="2800" dirty="0"/>
              <a:t>;</a:t>
            </a:r>
            <a:endParaRPr lang="ru-RU" sz="2800" dirty="0"/>
          </a:p>
          <a:p>
            <a:pPr marL="0" indent="0">
              <a:lnSpc>
                <a:spcPct val="120000"/>
              </a:lnSpc>
              <a:buNone/>
            </a:pP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//Движение вверх</a:t>
            </a:r>
            <a:b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            </a:t>
            </a:r>
            <a:r>
              <a:rPr kumimoji="0" lang="ru-RU" altLang="ru-RU" sz="2500" b="0" i="0" u="none" strike="noStrike" cap="none" normalizeH="0" baseline="0" dirty="0" err="1">
                <a:ln>
                  <a:noFill/>
                </a:ln>
                <a:effectLst/>
              </a:rPr>
              <a:t>case</a:t>
            </a: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500" b="0" i="0" u="none" strike="noStrike" cap="none" normalizeH="0" baseline="0" dirty="0" err="1">
                <a:ln>
                  <a:noFill/>
                </a:ln>
                <a:effectLst/>
              </a:rPr>
              <a:t>KeyEvent.</a:t>
            </a:r>
            <a:r>
              <a:rPr kumimoji="0" lang="ru-RU" altLang="ru-RU" sz="2500" b="0" i="1" u="none" strike="noStrike" cap="none" normalizeH="0" baseline="0" dirty="0" err="1">
                <a:ln>
                  <a:noFill/>
                </a:ln>
                <a:effectLst/>
              </a:rPr>
              <a:t>VK_UP</a:t>
            </a: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:</a:t>
            </a:r>
            <a:b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                </a:t>
            </a:r>
            <a:r>
              <a:rPr kumimoji="0" lang="ru-RU" altLang="ru-RU" sz="2500" b="0" i="0" u="none" strike="noStrike" cap="none" normalizeH="0" baseline="0" dirty="0" err="1">
                <a:ln>
                  <a:noFill/>
                </a:ln>
                <a:effectLst/>
              </a:rPr>
              <a:t>if</a:t>
            </a: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 (</a:t>
            </a:r>
            <a:r>
              <a:rPr kumimoji="0" lang="ru-RU" altLang="ru-RU" sz="2500" b="0" i="1" u="none" strike="noStrike" cap="none" normalizeH="0" baseline="0" dirty="0" err="1">
                <a:ln>
                  <a:noFill/>
                </a:ln>
                <a:effectLst/>
              </a:rPr>
              <a:t>direction</a:t>
            </a:r>
            <a:r>
              <a:rPr kumimoji="0" lang="ru-RU" altLang="ru-RU" sz="2500" b="0" i="1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!= 'D') {</a:t>
            </a:r>
            <a:b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                    </a:t>
            </a:r>
            <a:r>
              <a:rPr kumimoji="0" lang="ru-RU" altLang="ru-RU" sz="2500" b="0" i="1" u="none" strike="noStrike" cap="none" normalizeH="0" baseline="0" dirty="0" err="1">
                <a:ln>
                  <a:noFill/>
                </a:ln>
                <a:effectLst/>
              </a:rPr>
              <a:t>direction</a:t>
            </a:r>
            <a:r>
              <a:rPr kumimoji="0" lang="ru-RU" altLang="ru-RU" sz="2500" b="0" i="1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= 'U';</a:t>
            </a:r>
            <a:b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                }</a:t>
            </a:r>
            <a:b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                </a:t>
            </a:r>
            <a:r>
              <a:rPr kumimoji="0" lang="ru-RU" altLang="ru-RU" sz="2500" b="0" i="0" u="none" strike="noStrike" cap="none" normalizeH="0" baseline="0" dirty="0" err="1">
                <a:ln>
                  <a:noFill/>
                </a:ln>
                <a:effectLst/>
              </a:rPr>
              <a:t>break</a:t>
            </a:r>
            <a:r>
              <a:rPr lang="en-US" altLang="ru-RU" sz="2500" dirty="0"/>
              <a:t>;</a:t>
            </a:r>
          </a:p>
          <a:p>
            <a:pPr marL="0" indent="0">
              <a:lnSpc>
                <a:spcPct val="120000"/>
              </a:lnSpc>
              <a:buNone/>
            </a:pP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//Движение вниз</a:t>
            </a:r>
            <a:b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            </a:t>
            </a:r>
            <a:r>
              <a:rPr kumimoji="0" lang="ru-RU" altLang="ru-RU" sz="2500" b="0" i="0" u="none" strike="noStrike" cap="none" normalizeH="0" baseline="0" dirty="0" err="1">
                <a:ln>
                  <a:noFill/>
                </a:ln>
                <a:effectLst/>
              </a:rPr>
              <a:t>case</a:t>
            </a: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500" b="0" i="0" u="none" strike="noStrike" cap="none" normalizeH="0" baseline="0" dirty="0" err="1">
                <a:ln>
                  <a:noFill/>
                </a:ln>
                <a:effectLst/>
              </a:rPr>
              <a:t>KeyEvent.</a:t>
            </a:r>
            <a:r>
              <a:rPr kumimoji="0" lang="ru-RU" altLang="ru-RU" sz="2500" b="0" i="1" u="none" strike="noStrike" cap="none" normalizeH="0" baseline="0" dirty="0" err="1">
                <a:ln>
                  <a:noFill/>
                </a:ln>
                <a:effectLst/>
              </a:rPr>
              <a:t>VK_DOWN</a:t>
            </a: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:</a:t>
            </a:r>
            <a:b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                </a:t>
            </a:r>
            <a:r>
              <a:rPr kumimoji="0" lang="ru-RU" altLang="ru-RU" sz="2500" b="0" i="0" u="none" strike="noStrike" cap="none" normalizeH="0" baseline="0" dirty="0" err="1">
                <a:ln>
                  <a:noFill/>
                </a:ln>
                <a:effectLst/>
              </a:rPr>
              <a:t>if</a:t>
            </a: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 (</a:t>
            </a:r>
            <a:r>
              <a:rPr kumimoji="0" lang="ru-RU" altLang="ru-RU" sz="2500" b="0" i="1" u="none" strike="noStrike" cap="none" normalizeH="0" baseline="0" dirty="0" err="1">
                <a:ln>
                  <a:noFill/>
                </a:ln>
                <a:effectLst/>
              </a:rPr>
              <a:t>direction</a:t>
            </a:r>
            <a:r>
              <a:rPr kumimoji="0" lang="ru-RU" altLang="ru-RU" sz="2500" b="0" i="1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!= 'U') {</a:t>
            </a:r>
            <a:b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                    </a:t>
            </a:r>
            <a:r>
              <a:rPr kumimoji="0" lang="ru-RU" altLang="ru-RU" sz="2500" b="0" i="1" u="none" strike="noStrike" cap="none" normalizeH="0" baseline="0" dirty="0" err="1">
                <a:ln>
                  <a:noFill/>
                </a:ln>
                <a:effectLst/>
              </a:rPr>
              <a:t>direction</a:t>
            </a:r>
            <a:r>
              <a:rPr kumimoji="0" lang="ru-RU" altLang="ru-RU" sz="2500" b="0" i="1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= 'D';</a:t>
            </a:r>
            <a:b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                }</a:t>
            </a:r>
            <a:b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                </a:t>
            </a:r>
            <a:r>
              <a:rPr kumimoji="0" lang="ru-RU" altLang="ru-RU" sz="2500" b="0" i="0" u="none" strike="noStrike" cap="none" normalizeH="0" baseline="0" dirty="0" err="1">
                <a:ln>
                  <a:noFill/>
                </a:ln>
                <a:effectLst/>
              </a:rPr>
              <a:t>break</a:t>
            </a:r>
            <a:r>
              <a:rPr kumimoji="0" lang="ru-RU" altLang="ru-RU" sz="2500" b="0" i="0" u="none" strike="noStrike" cap="none" normalizeH="0" baseline="0" dirty="0">
                <a:ln>
                  <a:noFill/>
                </a:ln>
                <a:effectLst/>
              </a:rPr>
              <a:t>;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31166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71D5A5-63FC-40E1-8D88-8232F0063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 </a:t>
            </a:r>
            <a:r>
              <a:rPr lang="en-US" dirty="0" err="1"/>
              <a:t>checkApple</a:t>
            </a:r>
            <a:r>
              <a:rPr lang="en-US" dirty="0"/>
              <a:t>()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1119E20-4D98-405C-BA7A-5142BF9BF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63782" y="2194559"/>
            <a:ext cx="10342418" cy="4024125"/>
          </a:xfrm>
        </p:spPr>
        <p:txBody>
          <a:bodyPr>
            <a:normAutofit fontScale="92500"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ru-RU" dirty="0"/>
              <a:t>Метод поедания яблок:</a:t>
            </a:r>
            <a:endParaRPr kumimoji="0" lang="en-US" altLang="ru-RU" sz="2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public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void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checkApple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() { 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if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((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x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[0] == 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appleX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) &amp;&amp; (y[0] == 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appleY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)) {// условие наложения координат головы змейки и яблок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bodyParts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++;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applesEaten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++;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newApple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}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91115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A5E4B0-D306-4692-9BF0-71C2C3634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 </a:t>
            </a:r>
            <a:r>
              <a:rPr lang="en-US" dirty="0" err="1"/>
              <a:t>checkCollisions</a:t>
            </a:r>
            <a:r>
              <a:rPr lang="en-US" dirty="0"/>
              <a:t>()</a:t>
            </a:r>
            <a:endParaRPr lang="ru-RU" dirty="0"/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CACA95BC-58D7-49FD-B4AA-24EB8C5C08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2619" y="1778923"/>
            <a:ext cx="5507182" cy="4024125"/>
          </a:xfrm>
        </p:spPr>
        <p:txBody>
          <a:bodyPr>
            <a:no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ru-RU" altLang="ru-RU" sz="1600" dirty="0"/>
              <a:t>public </a:t>
            </a:r>
            <a:r>
              <a:rPr lang="ru-RU" altLang="ru-RU" sz="1600" dirty="0" err="1"/>
              <a:t>void</a:t>
            </a:r>
            <a:r>
              <a:rPr lang="ru-RU" altLang="ru-RU" sz="1600" dirty="0"/>
              <a:t> </a:t>
            </a:r>
            <a:r>
              <a:rPr lang="ru-RU" altLang="ru-RU" sz="1600" dirty="0" err="1"/>
              <a:t>checkCollisions</a:t>
            </a:r>
            <a:r>
              <a:rPr lang="ru-RU" altLang="ru-RU" sz="1600" dirty="0"/>
              <a:t>() {</a:t>
            </a:r>
            <a:br>
              <a:rPr lang="ru-RU" altLang="ru-RU" sz="1600" dirty="0"/>
            </a:br>
            <a:r>
              <a:rPr lang="ru-RU" altLang="ru-RU" sz="1600" dirty="0"/>
              <a:t>    // проверка сталкивается ли голова с телом</a:t>
            </a:r>
            <a:br>
              <a:rPr lang="ru-RU" altLang="ru-RU" sz="1600" dirty="0"/>
            </a:br>
            <a:r>
              <a:rPr lang="ru-RU" altLang="ru-RU" sz="1600" dirty="0"/>
              <a:t>    </a:t>
            </a:r>
            <a:r>
              <a:rPr lang="ru-RU" altLang="ru-RU" sz="1600" dirty="0" err="1"/>
              <a:t>for</a:t>
            </a:r>
            <a:r>
              <a:rPr lang="ru-RU" altLang="ru-RU" sz="1600" dirty="0"/>
              <a:t> (</a:t>
            </a:r>
            <a:r>
              <a:rPr lang="ru-RU" altLang="ru-RU" sz="1600" dirty="0" err="1"/>
              <a:t>int</a:t>
            </a:r>
            <a:r>
              <a:rPr lang="ru-RU" altLang="ru-RU" sz="1600" dirty="0"/>
              <a:t> i = </a:t>
            </a:r>
            <a:r>
              <a:rPr lang="ru-RU" altLang="ru-RU" sz="1600" i="1" dirty="0" err="1"/>
              <a:t>bodyParts</a:t>
            </a:r>
            <a:r>
              <a:rPr lang="ru-RU" altLang="ru-RU" sz="1600" dirty="0"/>
              <a:t>; i &gt; 0; i--) {</a:t>
            </a:r>
            <a:br>
              <a:rPr lang="ru-RU" altLang="ru-RU" sz="1600" dirty="0"/>
            </a:br>
            <a:r>
              <a:rPr lang="ru-RU" altLang="ru-RU" sz="1600" dirty="0"/>
              <a:t>        </a:t>
            </a:r>
            <a:r>
              <a:rPr lang="ru-RU" altLang="ru-RU" sz="1600" dirty="0" err="1"/>
              <a:t>if</a:t>
            </a:r>
            <a:r>
              <a:rPr lang="ru-RU" altLang="ru-RU" sz="1600" dirty="0"/>
              <a:t> ((</a:t>
            </a:r>
            <a:r>
              <a:rPr lang="ru-RU" altLang="ru-RU" sz="1600" i="1" dirty="0"/>
              <a:t>x</a:t>
            </a:r>
            <a:r>
              <a:rPr lang="ru-RU" altLang="ru-RU" sz="1600" dirty="0"/>
              <a:t>[0] == </a:t>
            </a:r>
            <a:r>
              <a:rPr lang="ru-RU" altLang="ru-RU" sz="1600" i="1" dirty="0"/>
              <a:t>x</a:t>
            </a:r>
            <a:r>
              <a:rPr lang="ru-RU" altLang="ru-RU" sz="1600" dirty="0"/>
              <a:t>[i]) &amp;&amp; (y[0] == y[i])) {</a:t>
            </a:r>
            <a:br>
              <a:rPr lang="ru-RU" altLang="ru-RU" sz="1600" dirty="0"/>
            </a:br>
            <a:r>
              <a:rPr lang="ru-RU" altLang="ru-RU" sz="1600" dirty="0"/>
              <a:t>            </a:t>
            </a:r>
            <a:r>
              <a:rPr lang="ru-RU" altLang="ru-RU" sz="1600" i="1" dirty="0" err="1"/>
              <a:t>running</a:t>
            </a:r>
            <a:r>
              <a:rPr lang="ru-RU" altLang="ru-RU" sz="1600" i="1" dirty="0"/>
              <a:t> </a:t>
            </a:r>
            <a:r>
              <a:rPr lang="ru-RU" altLang="ru-RU" sz="1600" dirty="0"/>
              <a:t>= </a:t>
            </a:r>
            <a:r>
              <a:rPr lang="ru-RU" altLang="ru-RU" sz="1600" dirty="0" err="1"/>
              <a:t>false</a:t>
            </a:r>
            <a:r>
              <a:rPr lang="ru-RU" altLang="ru-RU" sz="1600" dirty="0"/>
              <a:t>;</a:t>
            </a:r>
            <a:br>
              <a:rPr lang="ru-RU" altLang="ru-RU" sz="1600" dirty="0"/>
            </a:br>
            <a:r>
              <a:rPr lang="ru-RU" altLang="ru-RU" sz="1600" dirty="0"/>
              <a:t>        }</a:t>
            </a:r>
            <a:br>
              <a:rPr lang="ru-RU" altLang="ru-RU" sz="1600" dirty="0"/>
            </a:br>
            <a:r>
              <a:rPr lang="ru-RU" altLang="ru-RU" sz="1600" dirty="0"/>
              <a:t>    // проверка сталкивается ли голова с левой границей</a:t>
            </a:r>
            <a:br>
              <a:rPr lang="ru-RU" altLang="ru-RU" sz="1600" dirty="0"/>
            </a:br>
            <a:r>
              <a:rPr lang="ru-RU" altLang="ru-RU" sz="1600" dirty="0"/>
              <a:t>    </a:t>
            </a:r>
            <a:r>
              <a:rPr lang="ru-RU" altLang="ru-RU" sz="1600" dirty="0" err="1"/>
              <a:t>if</a:t>
            </a:r>
            <a:r>
              <a:rPr lang="ru-RU" altLang="ru-RU" sz="1600" dirty="0"/>
              <a:t> (</a:t>
            </a:r>
            <a:r>
              <a:rPr lang="ru-RU" altLang="ru-RU" sz="1600" i="1" dirty="0"/>
              <a:t>x</a:t>
            </a:r>
            <a:r>
              <a:rPr lang="ru-RU" altLang="ru-RU" sz="1600" dirty="0"/>
              <a:t>[0] &lt; 0) {</a:t>
            </a:r>
            <a:br>
              <a:rPr lang="ru-RU" altLang="ru-RU" sz="1600" dirty="0"/>
            </a:br>
            <a:r>
              <a:rPr lang="ru-RU" altLang="ru-RU" sz="1600" dirty="0"/>
              <a:t>        </a:t>
            </a:r>
            <a:r>
              <a:rPr lang="ru-RU" altLang="ru-RU" sz="1600" i="1" dirty="0" err="1"/>
              <a:t>running</a:t>
            </a:r>
            <a:r>
              <a:rPr lang="ru-RU" altLang="ru-RU" sz="1600" i="1" dirty="0"/>
              <a:t> </a:t>
            </a:r>
            <a:r>
              <a:rPr lang="ru-RU" altLang="ru-RU" sz="1600" dirty="0"/>
              <a:t>= </a:t>
            </a:r>
            <a:r>
              <a:rPr lang="ru-RU" altLang="ru-RU" sz="1600" dirty="0" err="1"/>
              <a:t>false</a:t>
            </a:r>
            <a:r>
              <a:rPr lang="ru-RU" altLang="ru-RU" sz="1600" dirty="0"/>
              <a:t>;</a:t>
            </a:r>
            <a:br>
              <a:rPr lang="ru-RU" altLang="ru-RU" sz="1600" dirty="0"/>
            </a:br>
            <a:r>
              <a:rPr lang="ru-RU" altLang="ru-RU" sz="1600" dirty="0"/>
              <a:t>    }</a:t>
            </a:r>
            <a:br>
              <a:rPr lang="ru-RU" altLang="ru-RU" sz="1600" dirty="0"/>
            </a:br>
            <a:endParaRPr lang="ru-RU" sz="1600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2A31F9E-4BB1-4584-A2C4-4EC054DE37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2083357"/>
            <a:ext cx="5334000" cy="4024126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// проверка сталкивается ли голова с правой границей</a:t>
            </a:r>
            <a:b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sz="1900" b="0" i="0" u="none" strike="noStrike" cap="none" normalizeH="0" baseline="0" dirty="0" err="1">
                <a:ln>
                  <a:noFill/>
                </a:ln>
                <a:effectLst/>
              </a:rPr>
              <a:t>if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 (</a:t>
            </a:r>
            <a:r>
              <a:rPr kumimoji="0" lang="ru-RU" altLang="ru-RU" sz="1900" b="0" i="1" u="none" strike="noStrike" cap="none" normalizeH="0" baseline="0" dirty="0">
                <a:ln>
                  <a:noFill/>
                </a:ln>
                <a:effectLst/>
              </a:rPr>
              <a:t>x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[0] &gt; </a:t>
            </a:r>
            <a:r>
              <a:rPr kumimoji="0" lang="ru-RU" altLang="ru-RU" sz="1900" b="0" i="1" u="none" strike="noStrike" cap="none" normalizeH="0" baseline="0" dirty="0">
                <a:ln>
                  <a:noFill/>
                </a:ln>
                <a:effectLst/>
              </a:rPr>
              <a:t>SCREEN_WEIGTH 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- 1) {</a:t>
            </a:r>
            <a:b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1900" b="0" i="1" u="none" strike="noStrike" cap="none" normalizeH="0" baseline="0" dirty="0" err="1">
                <a:ln>
                  <a:noFill/>
                </a:ln>
                <a:effectLst/>
              </a:rPr>
              <a:t>running</a:t>
            </a:r>
            <a:r>
              <a:rPr kumimoji="0" lang="ru-RU" altLang="ru-RU" sz="1900" b="0" i="1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= </a:t>
            </a:r>
            <a:r>
              <a:rPr kumimoji="0" lang="ru-RU" altLang="ru-RU" sz="1900" b="0" i="0" u="none" strike="noStrike" cap="none" normalizeH="0" baseline="0" dirty="0" err="1">
                <a:ln>
                  <a:noFill/>
                </a:ln>
                <a:effectLst/>
              </a:rPr>
              <a:t>false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;</a:t>
            </a:r>
            <a:b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    }</a:t>
            </a:r>
            <a:b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    // проверка сталкивается ли голова с нижней границей</a:t>
            </a:r>
            <a:b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sz="1900" b="0" i="0" u="none" strike="noStrike" cap="none" normalizeH="0" baseline="0" dirty="0" err="1">
                <a:ln>
                  <a:noFill/>
                </a:ln>
                <a:effectLst/>
              </a:rPr>
              <a:t>if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 (y[0] &gt; </a:t>
            </a:r>
            <a:r>
              <a:rPr kumimoji="0" lang="ru-RU" altLang="ru-RU" sz="1900" b="0" i="1" u="none" strike="noStrike" cap="none" normalizeH="0" baseline="0" dirty="0">
                <a:ln>
                  <a:noFill/>
                </a:ln>
                <a:effectLst/>
              </a:rPr>
              <a:t>SCREEN_HEIGHT 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- 1) {</a:t>
            </a:r>
            <a:b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1900" b="0" i="1" u="none" strike="noStrike" cap="none" normalizeH="0" baseline="0" dirty="0" err="1">
                <a:ln>
                  <a:noFill/>
                </a:ln>
                <a:effectLst/>
              </a:rPr>
              <a:t>running</a:t>
            </a:r>
            <a:r>
              <a:rPr kumimoji="0" lang="ru-RU" altLang="ru-RU" sz="1900" b="0" i="1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= </a:t>
            </a:r>
            <a:r>
              <a:rPr kumimoji="0" lang="ru-RU" altLang="ru-RU" sz="1900" b="0" i="0" u="none" strike="noStrike" cap="none" normalizeH="0" baseline="0" dirty="0" err="1">
                <a:ln>
                  <a:noFill/>
                </a:ln>
                <a:effectLst/>
              </a:rPr>
              <a:t>false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;</a:t>
            </a:r>
            <a:b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    }</a:t>
            </a:r>
            <a:b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    // проверка сталкивается ли голова с верхней границей</a:t>
            </a:r>
            <a:b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sz="1900" b="0" i="0" u="none" strike="noStrike" cap="none" normalizeH="0" baseline="0" dirty="0" err="1">
                <a:ln>
                  <a:noFill/>
                </a:ln>
                <a:effectLst/>
              </a:rPr>
              <a:t>if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 (y[0] &lt; 0) {</a:t>
            </a:r>
            <a:b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1900" b="0" i="1" u="none" strike="noStrike" cap="none" normalizeH="0" baseline="0" dirty="0" err="1">
                <a:ln>
                  <a:noFill/>
                </a:ln>
                <a:effectLst/>
              </a:rPr>
              <a:t>running</a:t>
            </a:r>
            <a:r>
              <a:rPr kumimoji="0" lang="ru-RU" altLang="ru-RU" sz="1900" b="0" i="1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= </a:t>
            </a:r>
            <a:r>
              <a:rPr kumimoji="0" lang="ru-RU" altLang="ru-RU" sz="1900" b="0" i="0" u="none" strike="noStrike" cap="none" normalizeH="0" baseline="0" dirty="0" err="1">
                <a:ln>
                  <a:noFill/>
                </a:ln>
                <a:effectLst/>
              </a:rPr>
              <a:t>false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;</a:t>
            </a:r>
            <a:b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1900" b="0" i="0" u="none" strike="noStrike" cap="none" normalizeH="0" baseline="0" dirty="0">
                <a:ln>
                  <a:noFill/>
                </a:ln>
                <a:effectLst/>
              </a:rPr>
              <a:t>    }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36499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A9063B-655D-4080-B022-24F5D93B9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 </a:t>
            </a:r>
            <a:r>
              <a:rPr lang="en-US" dirty="0" err="1"/>
              <a:t>actionPerformed</a:t>
            </a:r>
            <a:r>
              <a:rPr lang="en-US" dirty="0"/>
              <a:t>()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8770E1E-42D7-40EA-8EE6-C422EF12E4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00545" y="2194559"/>
            <a:ext cx="10605655" cy="4024125"/>
          </a:xfrm>
        </p:spPr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@Override</a:t>
            </a:r>
            <a:r>
              <a:rPr kumimoji="0" lang="en-US" altLang="ru-RU" sz="24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// аннотация метода 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public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void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actionPerformed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ActionEvent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e) {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if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(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running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)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ru-RU" dirty="0"/>
              <a:t>Вызов методов для новой отрисовки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move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checkApple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checkCollisions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}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repaint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(); \\ П</a:t>
            </a:r>
            <a:r>
              <a:rPr lang="ru-RU" altLang="ru-RU" dirty="0"/>
              <a:t>ерерисовка методов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}</a:t>
            </a:r>
            <a:endParaRPr kumimoji="0" lang="ru-RU" altLang="ru-RU" sz="4800" b="0" i="0" u="none" strike="noStrike" cap="none" normalizeH="0" baseline="0" dirty="0">
              <a:ln>
                <a:noFill/>
              </a:ln>
              <a:effectLst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93813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nake">
            <a:hlinkClick r:id="" action="ppaction://media"/>
            <a:extLst>
              <a:ext uri="{FF2B5EF4-FFF2-40B4-BE49-F238E27FC236}">
                <a16:creationId xmlns:a16="http://schemas.microsoft.com/office/drawing/2014/main" id="{861644B4-E725-46A8-BFE1-384B1914235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18122" y="678874"/>
            <a:ext cx="9355755" cy="5262274"/>
          </a:xfrm>
        </p:spPr>
      </p:pic>
    </p:spTree>
    <p:extLst>
      <p:ext uri="{BB962C8B-B14F-4D97-AF65-F5344CB8AC3E}">
        <p14:creationId xmlns:p14="http://schemas.microsoft.com/office/powerpoint/2010/main" val="1398930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19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71189226-D4FA-4B79-9EBC-4D0620999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 окна игры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3265B86-8027-4E43-B256-517FB45DF9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72200" y="2069502"/>
            <a:ext cx="5334000" cy="402412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public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class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SnakeGame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{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public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static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void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main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String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[]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args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){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GameFrame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frame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new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GameFrame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();</a:t>
            </a:r>
          </a:p>
          <a:p>
            <a:pPr marL="0" indent="0">
              <a:buNone/>
            </a:pPr>
            <a:endParaRPr lang="en-US" altLang="ru-RU" sz="2400" dirty="0"/>
          </a:p>
          <a:p>
            <a:pPr marL="0" indent="0">
              <a:buNone/>
            </a:pPr>
            <a:r>
              <a:rPr lang="en-US" altLang="ru-RU" sz="2400" dirty="0"/>
              <a:t>C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войства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о</a:t>
            </a:r>
            <a:r>
              <a:rPr lang="ru-RU" altLang="ru-RU" sz="2400" dirty="0"/>
              <a:t>кна: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indent="0">
              <a:buNone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  <a:t>public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effectLst/>
              </a:rPr>
              <a:t>class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effectLst/>
              </a:rPr>
              <a:t>GameFrame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effectLst/>
              </a:rPr>
              <a:t>extends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effectLst/>
              </a:rPr>
              <a:t>JFrame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  <a:t> {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effectLst/>
              </a:rPr>
              <a:t>GameFrame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  <a:t>() {</a:t>
            </a:r>
            <a:endParaRPr kumimoji="0" lang="en-US" altLang="ru-RU" sz="16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indent="0">
              <a:buNone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  <a:t>Создание панели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effectLst/>
              </a:rPr>
              <a:t>GamePanel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effectLst/>
              </a:rPr>
              <a:t>panel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  <a:t> =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effectLst/>
              </a:rPr>
              <a:t>new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effectLst/>
              </a:rPr>
              <a:t>GamePanel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  <a:t>();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effectLst/>
              </a:rPr>
              <a:t>this.add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effectLst/>
              </a:rPr>
              <a:t>panel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  <a:t>);</a:t>
            </a:r>
          </a:p>
          <a:p>
            <a:pPr marL="0" indent="0">
              <a:buNone/>
            </a:pPr>
            <a: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  <a:t>Подпись окна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effectLst/>
              </a:rPr>
              <a:t>this.setTitle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effectLst/>
              </a:rPr>
              <a:t>("Змейка");</a:t>
            </a:r>
            <a:endParaRPr kumimoji="0" lang="en-US" altLang="ru-RU" sz="1600" b="0" i="0" u="none" strike="noStrike" cap="none" normalizeH="0" baseline="0" dirty="0">
              <a:ln>
                <a:noFill/>
              </a:ln>
              <a:effectLst/>
            </a:endParaRPr>
          </a:p>
          <a:p>
            <a:endParaRPr lang="ru-RU" dirty="0"/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938808FF-AC0B-4EF1-B357-A32CA85A6F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776" y="4628322"/>
            <a:ext cx="3715175" cy="1182101"/>
          </a:xfrm>
        </p:spPr>
      </p:pic>
    </p:spTree>
    <p:extLst>
      <p:ext uri="{BB962C8B-B14F-4D97-AF65-F5344CB8AC3E}">
        <p14:creationId xmlns:p14="http://schemas.microsoft.com/office/powerpoint/2010/main" val="298601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19010B-3308-4324-B9E5-2A9398528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Класс </a:t>
            </a:r>
            <a:r>
              <a:rPr lang="en-US" dirty="0"/>
              <a:t>Panel()</a:t>
            </a:r>
            <a:endParaRPr lang="ru-RU" dirty="0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3E18BCBB-7F2E-47D3-B1A4-B029F82CB69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54" y="2194559"/>
            <a:ext cx="2985655" cy="3735999"/>
          </a:xfrm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38B20BCB-CB2B-42C1-BE22-77C74D4310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42509" y="2194559"/>
            <a:ext cx="7363691" cy="4024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Свойства:</a:t>
            </a: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this.setPreferredSize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new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Dimension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SCREEN_WEIGTH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,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SCREEN_HEIGHT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+ 100));// Размер панели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this.setBackground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new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Color(245, 204, 91)); // Цвет фона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this.setFocusable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true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); //Фокусировка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this.addKeyListener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new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MyKeyAdapter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()); // Вызов метода управления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75521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861B5-1B4F-46E6-BF81-05EC72193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 </a:t>
            </a:r>
            <a:r>
              <a:rPr lang="en-US" dirty="0" err="1"/>
              <a:t>startGame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292BAB7-F7AC-4C97-B5C7-851DA956F6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1752600" cy="4024125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9989F01-41B0-47E4-BDD9-09D961205A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85309" y="1931323"/>
            <a:ext cx="7820891" cy="4024125"/>
          </a:xfrm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Вызов метода отрисовки нового яблока:</a:t>
            </a:r>
            <a:endParaRPr kumimoji="0" lang="en-US" altLang="ru-RU" sz="2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newApple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(); 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running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true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;</a:t>
            </a:r>
            <a:endParaRPr kumimoji="0" lang="en-US" altLang="ru-RU" sz="2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Задание игрового таймера: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timer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=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new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Timer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DELAY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,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this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timer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.start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();</a:t>
            </a:r>
            <a:endParaRPr kumimoji="0" lang="ru-RU" altLang="ru-RU" sz="4800" b="0" i="0" u="none" strike="noStrike" cap="none" normalizeH="0" baseline="0" dirty="0">
              <a:ln>
                <a:noFill/>
              </a:ln>
              <a:effectLst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86863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DD2DAC-5B45-4295-BB9B-F3C6A88A5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Метод </a:t>
            </a:r>
            <a:r>
              <a:rPr lang="ru-RU" altLang="ru-RU" dirty="0" err="1">
                <a:latin typeface="+mn-lt"/>
              </a:rPr>
              <a:t>paintComponent</a:t>
            </a:r>
            <a:r>
              <a:rPr lang="ru-RU" altLang="ru-RU" dirty="0">
                <a:latin typeface="+mn-lt"/>
              </a:rPr>
              <a:t>()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97FA70A-737E-48EC-BA71-BC44BCF50F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893618" cy="4024125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96E43D8-B6C9-4CB6-85FA-14E83AB9BC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895600" y="2194559"/>
            <a:ext cx="8610600" cy="4024125"/>
          </a:xfrm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public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void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paintComponent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(Graphics g) {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ru-RU" dirty="0"/>
              <a:t>Метод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paintComponent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является родительным для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draw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(g) 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super.paintComponent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(g);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draw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(g);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endParaRPr kumimoji="0" lang="ru-RU" altLang="ru-RU" sz="4800" b="0" i="0" u="none" strike="noStrike" cap="none" normalizeH="0" baseline="0" dirty="0">
              <a:ln>
                <a:noFill/>
              </a:ln>
              <a:effectLst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5069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248371-CCE6-412E-BBEF-9CD175522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 </a:t>
            </a:r>
            <a:r>
              <a:rPr lang="en-US" dirty="0"/>
              <a:t>draw</a:t>
            </a:r>
            <a:r>
              <a:rPr kumimoji="0" lang="ru-RU" altLang="ru-RU" sz="40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en-US" altLang="ru-RU" sz="4000" b="0" i="0" u="none" strike="noStrike" cap="none" normalizeH="0" baseline="0" dirty="0">
                <a:ln>
                  <a:noFill/>
                </a:ln>
                <a:effectLst/>
              </a:rPr>
              <a:t>g</a:t>
            </a:r>
            <a:r>
              <a:rPr kumimoji="0" lang="ru-RU" altLang="ru-RU" sz="4000" b="0" i="0" u="none" strike="noStrike" cap="none" normalizeH="0" baseline="0" dirty="0">
                <a:ln>
                  <a:noFill/>
                </a:ln>
                <a:effectLst/>
              </a:rPr>
              <a:t>)</a:t>
            </a:r>
            <a:endParaRPr lang="ru-RU" dirty="0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9796EC93-CADE-4E3F-9C1C-09EB048370C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182" y="2194559"/>
            <a:ext cx="3641452" cy="3841398"/>
          </a:xfrm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32B05640-0653-4E6A-B7E8-337A83BAB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15345" y="2194559"/>
            <a:ext cx="6490855" cy="4024125"/>
          </a:xfrm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ru-RU" dirty="0">
                <a:latin typeface="JetBrains Mono"/>
              </a:rPr>
              <a:t>Сетка игрового поля</a:t>
            </a:r>
            <a:endParaRPr kumimoji="0" lang="en-US" altLang="ru-RU" sz="2400" b="0" i="0" u="none" strike="noStrike" cap="none" normalizeH="0" baseline="0" dirty="0">
              <a:ln>
                <a:noFill/>
              </a:ln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for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i = 0; i &lt; (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SCREEN_HEIGHT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) /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UNIT_SIZE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; i++) {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g.drawLine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(i *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UNIT_SIZE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, 0, i *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UNIT_SIZE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,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SCREEN_HEIGHT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  <a:latin typeface="JetBrains Mono"/>
              </a:rPr>
              <a:t>g.drawLine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(0, i *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UNIT_SIZE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,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SCREEN_WEIGTH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, i *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UNIT_SIZE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  <a:latin typeface="JetBrains Mono"/>
              </a:rPr>
              <a:t>);</a:t>
            </a:r>
            <a:endParaRPr kumimoji="0" lang="ru-RU" altLang="ru-RU" sz="4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21446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B96B1B-92C0-44CC-97EC-3F281FFC4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243455" cy="233154"/>
          </a:xfrm>
        </p:spPr>
        <p:txBody>
          <a:bodyPr>
            <a:normAutofit fontScale="90000"/>
          </a:bodyPr>
          <a:lstStyle/>
          <a:p>
            <a:br>
              <a:rPr kumimoji="0" lang="ru-RU" altLang="ru-RU" sz="4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</a:rPr>
            </a:br>
            <a:endParaRPr lang="ru-RU" dirty="0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91726007-A5BA-48B1-9F77-BF3F4F9A236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846866"/>
            <a:ext cx="4033424" cy="4246761"/>
          </a:xfrm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24459335-182F-4884-B71B-9EE33E8CA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20145" y="526472"/>
            <a:ext cx="6186055" cy="5721928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Яблоко: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g.setColor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Color.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red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g.fillOval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appleX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, 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appleY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,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UNIT_SIZE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,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UNIT_SIZE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);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Змейка: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for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int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i = 0; i &lt; </a:t>
            </a:r>
            <a:r>
              <a:rPr kumimoji="0" lang="ru-RU" altLang="ru-RU" sz="2400" b="0" i="1" u="none" strike="noStrike" cap="none" normalizeH="0" baseline="0" dirty="0" err="1">
                <a:ln>
                  <a:noFill/>
                </a:ln>
                <a:effectLst/>
              </a:rPr>
              <a:t>bodyParts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; i++) {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Вывод головы змейки: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if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(i == 0) {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g.setColor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new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Color(35, 255, 0));</a:t>
            </a:r>
            <a:b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2400" b="0" i="0" u="none" strike="noStrike" cap="none" normalizeH="0" baseline="0" dirty="0" err="1">
                <a:ln>
                  <a:noFill/>
                </a:ln>
                <a:effectLst/>
              </a:rPr>
              <a:t>g.fillOval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x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[i], y[i],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UNIT_SIZE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, </a:t>
            </a:r>
            <a:r>
              <a:rPr kumimoji="0" lang="ru-RU" altLang="ru-RU" sz="2400" b="0" i="1" u="none" strike="noStrike" cap="none" normalizeH="0" baseline="0" dirty="0">
                <a:ln>
                  <a:noFill/>
                </a:ln>
                <a:effectLst/>
              </a:rPr>
              <a:t>UNIT_SIZE</a:t>
            </a:r>
            <a:r>
              <a:rPr kumimoji="0" lang="ru-RU" altLang="ru-RU" sz="2400" b="0" i="0" u="none" strike="noStrike" cap="none" normalizeH="0" baseline="0" dirty="0">
                <a:ln>
                  <a:noFill/>
                </a:ln>
                <a:effectLst/>
              </a:rPr>
              <a:t>);</a:t>
            </a:r>
          </a:p>
          <a:p>
            <a:pPr marL="0" indent="0">
              <a:lnSpc>
                <a:spcPct val="150000"/>
              </a:lnSpc>
              <a:buNone/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337120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5">
            <a:extLst>
              <a:ext uri="{FF2B5EF4-FFF2-40B4-BE49-F238E27FC236}">
                <a16:creationId xmlns:a16="http://schemas.microsoft.com/office/drawing/2014/main" id="{42DC192C-05ED-4670-8FEC-8461E039F7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684817" y="2355273"/>
            <a:ext cx="5146964" cy="2147454"/>
          </a:xfrm>
        </p:spPr>
        <p:txBody>
          <a:bodyPr>
            <a:normAutofit fontScale="55000" lnSpcReduction="20000"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kumimoji="0" lang="ru-RU" altLang="ru-RU" sz="2800" b="0" i="0" u="none" strike="noStrike" cap="none" normalizeH="0" baseline="0" dirty="0">
                <a:ln>
                  <a:noFill/>
                </a:ln>
                <a:effectLst/>
              </a:rPr>
              <a:t>Вывод тела змейки:</a:t>
            </a: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8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effectLst/>
              </a:rPr>
              <a:t>g.setColor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effectLst/>
              </a:rPr>
              <a:t>new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effectLst/>
              </a:rPr>
              <a:t> Color(130, 255, 121));</a:t>
            </a:r>
            <a:br>
              <a:rPr kumimoji="0" lang="ru-RU" altLang="ru-RU" sz="28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8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2800" b="0" i="0" u="none" strike="noStrike" cap="none" normalizeH="0" baseline="0" dirty="0" err="1">
                <a:ln>
                  <a:noFill/>
                </a:ln>
                <a:effectLst/>
              </a:rPr>
              <a:t>g.fillRect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effectLst/>
              </a:rPr>
              <a:t>x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effectLst/>
              </a:rPr>
              <a:t>[i], y[i], 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effectLst/>
              </a:rPr>
              <a:t>UNIT_SIZE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effectLst/>
              </a:rPr>
              <a:t>, </a:t>
            </a:r>
            <a:r>
              <a:rPr kumimoji="0" lang="ru-RU" altLang="ru-RU" sz="2800" b="0" i="1" u="none" strike="noStrike" cap="none" normalizeH="0" baseline="0" dirty="0">
                <a:ln>
                  <a:noFill/>
                </a:ln>
                <a:effectLst/>
              </a:rPr>
              <a:t>UNIT_SIZE</a:t>
            </a:r>
            <a:r>
              <a:rPr kumimoji="0" lang="ru-RU" altLang="ru-RU" sz="2800" b="0" i="0" u="none" strike="noStrike" cap="none" normalizeH="0" baseline="0" dirty="0">
                <a:ln>
                  <a:noFill/>
                </a:ln>
                <a:effectLst/>
              </a:rPr>
              <a:t>);</a:t>
            </a:r>
            <a:endParaRPr lang="ru-RU" sz="2800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7450972-D1A5-4739-8C35-2C7CFE0EC7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545" y="1427019"/>
            <a:ext cx="5964381" cy="4946072"/>
          </a:xfrm>
        </p:spPr>
        <p:txBody>
          <a:bodyPr>
            <a:normAutofit fontScale="55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Условия положения головы относительно первой части тела:</a:t>
            </a:r>
          </a:p>
          <a:p>
            <a:pPr marL="0" indent="0">
              <a:lnSpc>
                <a:spcPct val="120000"/>
              </a:lnSpc>
              <a:buNone/>
            </a:pPr>
            <a:b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2900" b="0" i="0" u="none" strike="noStrike" cap="none" normalizeH="0" baseline="0" dirty="0" err="1">
                <a:ln>
                  <a:noFill/>
                </a:ln>
                <a:effectLst/>
              </a:rPr>
              <a:t>if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 (</a:t>
            </a:r>
            <a:r>
              <a:rPr kumimoji="0" lang="ru-RU" altLang="ru-RU" sz="2900" b="0" i="1" u="none" strike="noStrike" cap="none" normalizeH="0" baseline="0" dirty="0">
                <a:ln>
                  <a:noFill/>
                </a:ln>
                <a:effectLst/>
              </a:rPr>
              <a:t>x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[0] &gt; </a:t>
            </a:r>
            <a:r>
              <a:rPr kumimoji="0" lang="ru-RU" altLang="ru-RU" sz="2900" b="0" i="1" u="none" strike="noStrike" cap="none" normalizeH="0" baseline="0" dirty="0">
                <a:ln>
                  <a:noFill/>
                </a:ln>
                <a:effectLst/>
              </a:rPr>
              <a:t>x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[1]) {</a:t>
            </a:r>
            <a:b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            </a:t>
            </a:r>
            <a:r>
              <a:rPr kumimoji="0" lang="ru-RU" altLang="ru-RU" sz="2900" b="0" i="0" u="none" strike="noStrike" cap="none" normalizeH="0" baseline="0" dirty="0" err="1">
                <a:ln>
                  <a:noFill/>
                </a:ln>
                <a:effectLst/>
              </a:rPr>
              <a:t>g.fillRect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900" b="0" i="1" u="none" strike="noStrike" cap="none" normalizeH="0" baseline="0" dirty="0">
                <a:ln>
                  <a:noFill/>
                </a:ln>
                <a:effectLst/>
              </a:rPr>
              <a:t>x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[i], y[i], </a:t>
            </a:r>
            <a:r>
              <a:rPr kumimoji="0" lang="ru-RU" altLang="ru-RU" sz="2900" b="0" i="1" u="none" strike="noStrike" cap="none" normalizeH="0" baseline="0" dirty="0">
                <a:ln>
                  <a:noFill/>
                </a:ln>
                <a:effectLst/>
              </a:rPr>
              <a:t>UNIT_SIZE 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- 20, </a:t>
            </a:r>
            <a:r>
              <a:rPr kumimoji="0" lang="ru-RU" altLang="ru-RU" sz="2900" b="0" i="1" u="none" strike="noStrike" cap="none" normalizeH="0" baseline="0" dirty="0">
                <a:ln>
                  <a:noFill/>
                </a:ln>
                <a:effectLst/>
              </a:rPr>
              <a:t>UNIT_SIZE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);</a:t>
            </a:r>
            <a:b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        }</a:t>
            </a:r>
            <a:b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2900" b="0" i="0" u="none" strike="noStrike" cap="none" normalizeH="0" baseline="0" dirty="0" err="1">
                <a:ln>
                  <a:noFill/>
                </a:ln>
                <a:effectLst/>
              </a:rPr>
              <a:t>if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 (</a:t>
            </a:r>
            <a:r>
              <a:rPr kumimoji="0" lang="ru-RU" altLang="ru-RU" sz="2900" b="0" i="1" u="none" strike="noStrike" cap="none" normalizeH="0" baseline="0" dirty="0">
                <a:ln>
                  <a:noFill/>
                </a:ln>
                <a:effectLst/>
              </a:rPr>
              <a:t>x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[1] &gt; </a:t>
            </a:r>
            <a:r>
              <a:rPr kumimoji="0" lang="ru-RU" altLang="ru-RU" sz="2900" b="0" i="1" u="none" strike="noStrike" cap="none" normalizeH="0" baseline="0" dirty="0">
                <a:ln>
                  <a:noFill/>
                </a:ln>
                <a:effectLst/>
              </a:rPr>
              <a:t>x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[0]) {</a:t>
            </a:r>
            <a:b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            </a:t>
            </a:r>
            <a:r>
              <a:rPr kumimoji="0" lang="ru-RU" altLang="ru-RU" sz="2900" b="0" i="0" u="none" strike="noStrike" cap="none" normalizeH="0" baseline="0" dirty="0" err="1">
                <a:ln>
                  <a:noFill/>
                </a:ln>
                <a:effectLst/>
              </a:rPr>
              <a:t>g.fillRect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900" b="0" i="1" u="none" strike="noStrike" cap="none" normalizeH="0" baseline="0" dirty="0">
                <a:ln>
                  <a:noFill/>
                </a:ln>
                <a:effectLst/>
              </a:rPr>
              <a:t>x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[0] + 20, y[0], </a:t>
            </a:r>
            <a:r>
              <a:rPr kumimoji="0" lang="ru-RU" altLang="ru-RU" sz="2900" b="0" i="1" u="none" strike="noStrike" cap="none" normalizeH="0" baseline="0" dirty="0">
                <a:ln>
                  <a:noFill/>
                </a:ln>
                <a:effectLst/>
              </a:rPr>
              <a:t>UNIT_SIZE 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/ 2, </a:t>
            </a:r>
            <a:r>
              <a:rPr kumimoji="0" lang="ru-RU" altLang="ru-RU" sz="2900" b="0" i="1" u="none" strike="noStrike" cap="none" normalizeH="0" baseline="0" dirty="0">
                <a:ln>
                  <a:noFill/>
                </a:ln>
                <a:effectLst/>
              </a:rPr>
              <a:t>UNIT_SIZE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);</a:t>
            </a:r>
            <a:b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        }</a:t>
            </a:r>
            <a:b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2900" b="0" i="0" u="none" strike="noStrike" cap="none" normalizeH="0" baseline="0" dirty="0" err="1">
                <a:ln>
                  <a:noFill/>
                </a:ln>
                <a:effectLst/>
              </a:rPr>
              <a:t>if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 (y[0] &gt; y[1]) {</a:t>
            </a:r>
            <a:b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            </a:t>
            </a:r>
            <a:r>
              <a:rPr kumimoji="0" lang="ru-RU" altLang="ru-RU" sz="2900" b="0" i="0" u="none" strike="noStrike" cap="none" normalizeH="0" baseline="0" dirty="0" err="1">
                <a:ln>
                  <a:noFill/>
                </a:ln>
                <a:effectLst/>
              </a:rPr>
              <a:t>g.fillRect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900" b="0" i="1" u="none" strike="noStrike" cap="none" normalizeH="0" baseline="0" dirty="0">
                <a:ln>
                  <a:noFill/>
                </a:ln>
                <a:effectLst/>
              </a:rPr>
              <a:t>x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[i], y[i], </a:t>
            </a:r>
            <a:r>
              <a:rPr kumimoji="0" lang="ru-RU" altLang="ru-RU" sz="2900" b="0" i="1" u="none" strike="noStrike" cap="none" normalizeH="0" baseline="0" dirty="0">
                <a:ln>
                  <a:noFill/>
                </a:ln>
                <a:effectLst/>
              </a:rPr>
              <a:t>UNIT_SIZE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, </a:t>
            </a:r>
            <a:r>
              <a:rPr kumimoji="0" lang="ru-RU" altLang="ru-RU" sz="2900" b="0" i="1" u="none" strike="noStrike" cap="none" normalizeH="0" baseline="0" dirty="0">
                <a:ln>
                  <a:noFill/>
                </a:ln>
                <a:effectLst/>
              </a:rPr>
              <a:t>UNIT_SIZE 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- 20);</a:t>
            </a:r>
            <a:b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        }</a:t>
            </a:r>
            <a:b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        </a:t>
            </a:r>
            <a:r>
              <a:rPr kumimoji="0" lang="ru-RU" altLang="ru-RU" sz="2900" b="0" i="0" u="none" strike="noStrike" cap="none" normalizeH="0" baseline="0" dirty="0" err="1">
                <a:ln>
                  <a:noFill/>
                </a:ln>
                <a:effectLst/>
              </a:rPr>
              <a:t>if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 (y[1] &gt; y[0]) {</a:t>
            </a:r>
            <a:b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            </a:t>
            </a:r>
            <a:r>
              <a:rPr kumimoji="0" lang="ru-RU" altLang="ru-RU" sz="2900" b="0" i="0" u="none" strike="noStrike" cap="none" normalizeH="0" baseline="0" dirty="0" err="1">
                <a:ln>
                  <a:noFill/>
                </a:ln>
                <a:effectLst/>
              </a:rPr>
              <a:t>g.fillRect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sz="2900" b="0" i="1" u="none" strike="noStrike" cap="none" normalizeH="0" baseline="0" dirty="0">
                <a:ln>
                  <a:noFill/>
                </a:ln>
                <a:effectLst/>
              </a:rPr>
              <a:t>x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[0], y[0] + 20, </a:t>
            </a:r>
            <a:r>
              <a:rPr kumimoji="0" lang="ru-RU" altLang="ru-RU" sz="2900" b="0" i="1" u="none" strike="noStrike" cap="none" normalizeH="0" baseline="0" dirty="0">
                <a:ln>
                  <a:noFill/>
                </a:ln>
                <a:effectLst/>
              </a:rPr>
              <a:t>UNIT_SIZE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, </a:t>
            </a:r>
            <a:r>
              <a:rPr kumimoji="0" lang="ru-RU" altLang="ru-RU" sz="2900" b="0" i="1" u="none" strike="noStrike" cap="none" normalizeH="0" baseline="0" dirty="0">
                <a:ln>
                  <a:noFill/>
                </a:ln>
                <a:effectLst/>
              </a:rPr>
              <a:t>UNIT_SIZE 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/ 2);</a:t>
            </a:r>
            <a:b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        }</a:t>
            </a:r>
            <a:b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    } </a:t>
            </a:r>
            <a:r>
              <a:rPr kumimoji="0" lang="ru-RU" altLang="ru-RU" sz="2900" b="0" i="0" u="none" strike="noStrike" cap="none" normalizeH="0" baseline="0" dirty="0" err="1">
                <a:ln>
                  <a:noFill/>
                </a:ln>
                <a:effectLst/>
              </a:rPr>
              <a:t>else</a:t>
            </a:r>
            <a:r>
              <a:rPr kumimoji="0" lang="ru-RU" altLang="ru-RU" sz="2900" b="0" i="0" u="none" strike="noStrike" cap="none" normalizeH="0" baseline="0" dirty="0">
                <a:ln>
                  <a:noFill/>
                </a:ln>
                <a:effectLst/>
              </a:rPr>
              <a:t> {       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1170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F98A13C5-A8F6-43FE-8E9E-A41A78A5A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237901"/>
            <a:ext cx="8610600" cy="1293028"/>
          </a:xfrm>
        </p:spPr>
        <p:txBody>
          <a:bodyPr/>
          <a:lstStyle/>
          <a:p>
            <a:r>
              <a:rPr lang="ru-RU" dirty="0"/>
              <a:t>Вывод счетчика яблок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199B9F7A-0872-4705-914A-03FA63BCDC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1" y="1530929"/>
            <a:ext cx="10820400" cy="4687755"/>
          </a:xfrm>
        </p:spPr>
        <p:txBody>
          <a:bodyPr>
            <a:normAutofit lnSpcReduction="10000"/>
          </a:bodyPr>
          <a:lstStyle/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</a:rPr>
              <a:t>g.setColor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</a:rPr>
              <a:t>Color.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effectLst/>
              </a:rPr>
              <a:t>blue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); //цвет текста</a:t>
            </a:r>
            <a:b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</a:rPr>
              <a:t>g.setFont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</a:rPr>
              <a:t>new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</a:rPr>
              <a:t>Font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("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</a:rPr>
              <a:t>Segoe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</a:rPr>
              <a:t>print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",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</a:rPr>
              <a:t>Font.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effectLst/>
              </a:rPr>
              <a:t>ITALIC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+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</a:rPr>
              <a:t>Font.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effectLst/>
              </a:rPr>
              <a:t>BOLD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, 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effectLst/>
              </a:rPr>
              <a:t>SCREEN_WEIGTH 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/ 10));</a:t>
            </a:r>
          </a:p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</a:rPr>
              <a:t>Segoe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</a:rPr>
              <a:t>print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 – стиль шрифта</a:t>
            </a:r>
            <a:endParaRPr kumimoji="0" lang="en-US" altLang="ru-RU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</a:rPr>
              <a:t>Font.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effectLst/>
              </a:rPr>
              <a:t>ITALIC</a:t>
            </a:r>
            <a:r>
              <a:rPr lang="en-US" altLang="ru-RU" dirty="0"/>
              <a:t> – </a:t>
            </a:r>
            <a:r>
              <a:rPr lang="ru-RU" altLang="ru-RU" dirty="0"/>
              <a:t>курсивный шрифт</a:t>
            </a:r>
            <a:endParaRPr kumimoji="0" lang="ru-RU" altLang="ru-RU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</a:rPr>
              <a:t>Font.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effectLst/>
              </a:rPr>
              <a:t>BOLD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effectLst/>
              </a:rPr>
              <a:t> – </a:t>
            </a:r>
            <a:r>
              <a:rPr lang="ru-RU" altLang="ru-RU" i="1" dirty="0"/>
              <a:t>жирный шрифт</a:t>
            </a:r>
          </a:p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1" u="none" strike="noStrike" cap="none" normalizeH="0" baseline="0" dirty="0">
                <a:ln>
                  <a:noFill/>
                </a:ln>
                <a:effectLst/>
              </a:rPr>
              <a:t>SCREEN_WEIGTH 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/ 10 – высота шрифта</a:t>
            </a:r>
          </a:p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</a:rPr>
              <a:t>FontMetrics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</a:rPr>
              <a:t>metrics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 =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</a:rPr>
              <a:t>getFontMetrics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(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</a:rPr>
              <a:t>g.getFont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()); // длина надписи</a:t>
            </a:r>
          </a:p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</a:rPr>
              <a:t>g.drawString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("Счет" +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effectLst/>
              </a:rPr>
              <a:t>applesEaten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, (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effectLst/>
              </a:rPr>
              <a:t>SCREEN_WEIGTH 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-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effectLst/>
              </a:rPr>
              <a:t>metrics.stringWidth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("Счет" + </a:t>
            </a:r>
            <a:r>
              <a:rPr kumimoji="0" lang="ru-RU" altLang="ru-RU" b="0" i="1" u="none" strike="noStrike" cap="none" normalizeH="0" baseline="0" dirty="0" err="1">
                <a:ln>
                  <a:noFill/>
                </a:ln>
                <a:effectLst/>
              </a:rPr>
              <a:t>applesEaten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)) / 2, </a:t>
            </a:r>
            <a:r>
              <a:rPr kumimoji="0" lang="ru-RU" altLang="ru-RU" b="0" i="1" u="none" strike="noStrike" cap="none" normalizeH="0" baseline="0" dirty="0">
                <a:ln>
                  <a:noFill/>
                </a:ln>
                <a:effectLst/>
              </a:rPr>
              <a:t>SCREEN_HEIGHT 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effectLst/>
              </a:rPr>
              <a:t>+ 60);</a:t>
            </a:r>
          </a:p>
          <a:p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A4C2DDE-A9D1-44B1-8FA4-6BCE827FC5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0530" y="3083027"/>
            <a:ext cx="4426961" cy="69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326773"/>
      </p:ext>
    </p:extLst>
  </p:cSld>
  <p:clrMapOvr>
    <a:masterClrMapping/>
  </p:clrMapOvr>
</p:sld>
</file>

<file path=ppt/theme/theme1.xml><?xml version="1.0" encoding="utf-8"?>
<a:theme xmlns:a="http://schemas.openxmlformats.org/drawingml/2006/main" name="След самолета">
  <a:themeElements>
    <a:clrScheme name="След самолета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След самолета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лед самолета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TM04033937[[fn=След самолета]]</Template>
  <TotalTime>139</TotalTime>
  <Words>1620</Words>
  <Application>Microsoft Office PowerPoint</Application>
  <PresentationFormat>Широкоэкранный</PresentationFormat>
  <Paragraphs>70</Paragraphs>
  <Slides>18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2" baseType="lpstr">
      <vt:lpstr>Arial</vt:lpstr>
      <vt:lpstr>Century Gothic</vt:lpstr>
      <vt:lpstr>JetBrains Mono</vt:lpstr>
      <vt:lpstr>След самолета</vt:lpstr>
      <vt:lpstr>Проект Игра «Змейка»</vt:lpstr>
      <vt:lpstr>Вывод окна игры</vt:lpstr>
      <vt:lpstr>Класс Panel()</vt:lpstr>
      <vt:lpstr>Метод startGame</vt:lpstr>
      <vt:lpstr>Метод paintComponent() </vt:lpstr>
      <vt:lpstr>Метод draw(g)</vt:lpstr>
      <vt:lpstr> </vt:lpstr>
      <vt:lpstr>Презентация PowerPoint</vt:lpstr>
      <vt:lpstr>Вывод счетчика яблок</vt:lpstr>
      <vt:lpstr>Вызов метода gameOver(g) </vt:lpstr>
      <vt:lpstr>Метод gameOver()</vt:lpstr>
      <vt:lpstr>Создание нового яблока</vt:lpstr>
      <vt:lpstr>Метод перемещения змейки move() </vt:lpstr>
      <vt:lpstr>Класс управления змейкой</vt:lpstr>
      <vt:lpstr>Метод checkApple()</vt:lpstr>
      <vt:lpstr>Метод checkCollisions()</vt:lpstr>
      <vt:lpstr>Метод actionPerformed()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Игра «Змейка»</dc:title>
  <dc:creator>Половниковы</dc:creator>
  <cp:lastModifiedBy>Половниковы</cp:lastModifiedBy>
  <cp:revision>7</cp:revision>
  <dcterms:created xsi:type="dcterms:W3CDTF">2022-11-21T10:00:52Z</dcterms:created>
  <dcterms:modified xsi:type="dcterms:W3CDTF">2022-11-21T12:20:23Z</dcterms:modified>
</cp:coreProperties>
</file>

<file path=docProps/thumbnail.jpeg>
</file>